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1"/>
  </p:sldMasterIdLst>
  <p:notesMasterIdLst>
    <p:notesMasterId r:id="rId21"/>
  </p:notesMasterIdLst>
  <p:sldIdLst>
    <p:sldId id="256" r:id="rId2"/>
    <p:sldId id="279" r:id="rId3"/>
    <p:sldId id="259" r:id="rId4"/>
    <p:sldId id="258" r:id="rId5"/>
    <p:sldId id="260" r:id="rId6"/>
    <p:sldId id="261" r:id="rId7"/>
    <p:sldId id="262" r:id="rId8"/>
    <p:sldId id="263" r:id="rId9"/>
    <p:sldId id="264" r:id="rId10"/>
    <p:sldId id="276" r:id="rId11"/>
    <p:sldId id="265" r:id="rId12"/>
    <p:sldId id="277" r:id="rId13"/>
    <p:sldId id="266" r:id="rId14"/>
    <p:sldId id="269" r:id="rId15"/>
    <p:sldId id="267" r:id="rId16"/>
    <p:sldId id="278" r:id="rId17"/>
    <p:sldId id="268" r:id="rId18"/>
    <p:sldId id="274" r:id="rId19"/>
    <p:sldId id="27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691" autoAdjust="0"/>
    <p:restoredTop sz="94709"/>
  </p:normalViewPr>
  <p:slideViewPr>
    <p:cSldViewPr snapToGrid="0">
      <p:cViewPr>
        <p:scale>
          <a:sx n="50" d="100"/>
          <a:sy n="50" d="100"/>
        </p:scale>
        <p:origin x="-12" y="21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216FFA-1084-4FCF-AFA0-9D1179DD0096}" type="datetimeFigureOut">
              <a:rPr lang="en-US" smtClean="0"/>
              <a:pPr/>
              <a:t>1/30/2018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5D5CF6-DEC8-4FCD-8FB5-A74C5CC7739F}" type="slidenum">
              <a:rPr lang="en-US" smtClean="0"/>
              <a:pPr/>
              <a:t>‹#›</a:t>
            </a:fld>
            <a:endParaRPr lang="en-US"/>
          </a:p>
        </p:txBody>
      </p:sp>
    </p:spTree>
    <p:extLst>
      <p:ext uri="{BB962C8B-B14F-4D97-AF65-F5344CB8AC3E}">
        <p14:creationId xmlns="" xmlns:p14="http://schemas.microsoft.com/office/powerpoint/2010/main" val="2917433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people lack medical insurance which makes them become greatly affected by the high cost of acquiring medical care</a:t>
            </a:r>
          </a:p>
        </p:txBody>
      </p:sp>
      <p:sp>
        <p:nvSpPr>
          <p:cNvPr id="4" name="Slide Number Placeholder 3"/>
          <p:cNvSpPr>
            <a:spLocks noGrp="1"/>
          </p:cNvSpPr>
          <p:nvPr>
            <p:ph type="sldNum" sz="quarter" idx="10"/>
          </p:nvPr>
        </p:nvSpPr>
        <p:spPr/>
        <p:txBody>
          <a:bodyPr/>
          <a:lstStyle/>
          <a:p>
            <a:fld id="{685D5CF6-DEC8-4FCD-8FB5-A74C5CC7739F}" type="slidenum">
              <a:rPr lang="en-US" smtClean="0"/>
              <a:pPr/>
              <a:t>5</a:t>
            </a:fld>
            <a:endParaRPr lang="en-US"/>
          </a:p>
        </p:txBody>
      </p:sp>
    </p:spTree>
    <p:extLst>
      <p:ext uri="{BB962C8B-B14F-4D97-AF65-F5344CB8AC3E}">
        <p14:creationId xmlns="" xmlns:p14="http://schemas.microsoft.com/office/powerpoint/2010/main" val="4126115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above plans works</a:t>
            </a:r>
            <a:r>
              <a:rPr lang="en-US" baseline="0" dirty="0"/>
              <a:t> to ensure reduced cost of medical care and increase the number of insurance takers. </a:t>
            </a:r>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7</a:t>
            </a:fld>
            <a:endParaRPr lang="en-US"/>
          </a:p>
        </p:txBody>
      </p:sp>
    </p:spTree>
    <p:extLst>
      <p:ext uri="{BB962C8B-B14F-4D97-AF65-F5344CB8AC3E}">
        <p14:creationId xmlns="" xmlns:p14="http://schemas.microsoft.com/office/powerpoint/2010/main" val="1852734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necessarily to be manned</a:t>
            </a:r>
            <a:r>
              <a:rPr lang="en-US" baseline="0" dirty="0"/>
              <a:t> by the public sector</a:t>
            </a:r>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8</a:t>
            </a:fld>
            <a:endParaRPr lang="en-US"/>
          </a:p>
        </p:txBody>
      </p:sp>
    </p:spTree>
    <p:extLst>
      <p:ext uri="{BB962C8B-B14F-4D97-AF65-F5344CB8AC3E}">
        <p14:creationId xmlns="" xmlns:p14="http://schemas.microsoft.com/office/powerpoint/2010/main" val="3309626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An</a:t>
            </a:r>
            <a:r>
              <a:rPr lang="en-US" sz="1200" baseline="0" dirty="0">
                <a:latin typeface="Times New Roman" panose="02020603050405020304" pitchFamily="18" charset="0"/>
                <a:cs typeface="Times New Roman" panose="02020603050405020304" pitchFamily="18" charset="0"/>
              </a:rPr>
              <a:t> example: </a:t>
            </a:r>
            <a:r>
              <a:rPr lang="en-US" sz="1200" dirty="0">
                <a:latin typeface="Times New Roman" panose="02020603050405020304" pitchFamily="18" charset="0"/>
                <a:cs typeface="Times New Roman" panose="02020603050405020304" pitchFamily="18" charset="0"/>
              </a:rPr>
              <a:t>say a family would need to pay $36,000 every prior year getting repayment</a:t>
            </a:r>
            <a:r>
              <a:rPr lang="en-US" sz="1200" baseline="0" dirty="0">
                <a:latin typeface="Times New Roman" panose="02020603050405020304" pitchFamily="18" charset="0"/>
                <a:cs typeface="Times New Roman" panose="02020603050405020304" pitchFamily="18" charset="0"/>
              </a:rPr>
              <a:t> </a:t>
            </a:r>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13</a:t>
            </a:fld>
            <a:endParaRPr lang="en-US"/>
          </a:p>
        </p:txBody>
      </p:sp>
    </p:spTree>
    <p:extLst>
      <p:ext uri="{BB962C8B-B14F-4D97-AF65-F5344CB8AC3E}">
        <p14:creationId xmlns="" xmlns:p14="http://schemas.microsoft.com/office/powerpoint/2010/main" val="1983132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14</a:t>
            </a:fld>
            <a:endParaRPr lang="en-US"/>
          </a:p>
        </p:txBody>
      </p:sp>
    </p:spTree>
    <p:extLst>
      <p:ext uri="{BB962C8B-B14F-4D97-AF65-F5344CB8AC3E}">
        <p14:creationId xmlns="" xmlns:p14="http://schemas.microsoft.com/office/powerpoint/2010/main" val="30410260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87084" y="69756"/>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727200" y="3200400"/>
            <a:ext cx="85344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8A87A34-81AB-432B-8DAE-1953F412C126}" type="datetimeFigureOut">
              <a:rPr lang="en-US" smtClean="0"/>
              <a:pPr/>
              <a:t>1/30/2018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6D22F896-40B5-4ADD-8801-0D06FADFA095}" type="slidenum">
              <a:rPr lang="en-US" smtClean="0"/>
              <a:pPr/>
              <a:t>‹#›</a:t>
            </a:fld>
            <a:endParaRPr lang="en-US" dirty="0"/>
          </a:p>
        </p:txBody>
      </p:sp>
      <p:sp>
        <p:nvSpPr>
          <p:cNvPr id="7" name="Rectangle 6"/>
          <p:cNvSpPr/>
          <p:nvPr/>
        </p:nvSpPr>
        <p:spPr>
          <a:xfrm>
            <a:off x="83909" y="1449304"/>
            <a:ext cx="12028716"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83909" y="1396720"/>
            <a:ext cx="12028716"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83909" y="2976649"/>
            <a:ext cx="12028716"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609600" y="1505931"/>
            <a:ext cx="109728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p:wheel spokes="3"/>
    <p:sndAc>
      <p:stSnd>
        <p:snd r:embed="rId1" name="click.wav"/>
      </p:stSnd>
    </p:sndAc>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8A87A34-81AB-432B-8DAE-1953F412C126}" type="datetimeFigureOut">
              <a:rPr lang="en-US" smtClean="0"/>
              <a:pPr/>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8" name="Content Placeholder 7"/>
          <p:cNvSpPr>
            <a:spLocks noGrp="1"/>
          </p:cNvSpPr>
          <p:nvPr>
            <p:ph sz="quarter" idx="1"/>
          </p:nvPr>
        </p:nvSpPr>
        <p:spPr>
          <a:xfrm>
            <a:off x="1219200" y="1447800"/>
            <a:ext cx="103632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p:wheel spokes="3"/>
    <p:sndAc>
      <p:stSnd>
        <p:snd r:embed="rId1" name="click.wav"/>
      </p:stSnd>
    </p:sndAc>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87084" y="69756"/>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63084" y="952501"/>
            <a:ext cx="103632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63084" y="2547938"/>
            <a:ext cx="103632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1/30/2018</a:t>
            </a:fld>
            <a:endParaRPr lang="en-US" dirty="0"/>
          </a:p>
        </p:txBody>
      </p:sp>
      <p:sp>
        <p:nvSpPr>
          <p:cNvPr id="5" name="Footer Placeholder 4"/>
          <p:cNvSpPr>
            <a:spLocks noGrp="1"/>
          </p:cNvSpPr>
          <p:nvPr>
            <p:ph type="ftr" sz="quarter" idx="11"/>
          </p:nvPr>
        </p:nvSpPr>
        <p:spPr>
          <a:xfrm>
            <a:off x="1066800" y="6172200"/>
            <a:ext cx="5334000" cy="457200"/>
          </a:xfrm>
        </p:spPr>
        <p:txBody>
          <a:bodyPr/>
          <a:lstStyle/>
          <a:p>
            <a:endParaRPr lang="en-US" dirty="0"/>
          </a:p>
        </p:txBody>
      </p:sp>
      <p:sp>
        <p:nvSpPr>
          <p:cNvPr id="7" name="Rectangle 6"/>
          <p:cNvSpPr/>
          <p:nvPr/>
        </p:nvSpPr>
        <p:spPr>
          <a:xfrm flipV="1">
            <a:off x="92550" y="2376830"/>
            <a:ext cx="120180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2195" y="2341476"/>
            <a:ext cx="1201837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075" y="2468880"/>
            <a:ext cx="1201949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95072" y="6208776"/>
            <a:ext cx="609600" cy="457200"/>
          </a:xfrm>
        </p:spPr>
        <p:txBody>
          <a:bodyPr/>
          <a:lstStyle/>
          <a:p>
            <a:fld id="{6D22F896-40B5-4ADD-8801-0D06FADFA095}"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transition>
    <p:wheel spokes="3"/>
    <p:sndAc>
      <p:stSnd>
        <p:snd r:embed="rId1" name="click.wav"/>
      </p:stSnd>
    </p:sndAc>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8A87A34-81AB-432B-8DAE-1953F412C126}" type="datetimeFigureOut">
              <a:rPr lang="en-US" smtClean="0"/>
              <a:pPr/>
              <a:t>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9" name="Content Placeholder 8"/>
          <p:cNvSpPr>
            <a:spLocks noGrp="1"/>
          </p:cNvSpPr>
          <p:nvPr>
            <p:ph sz="quarter" idx="1"/>
          </p:nvPr>
        </p:nvSpPr>
        <p:spPr>
          <a:xfrm>
            <a:off x="1219200" y="1447800"/>
            <a:ext cx="499872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578600" y="1447800"/>
            <a:ext cx="499872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p:wheel spokes="3"/>
    <p:sndAc>
      <p:stSnd>
        <p:snd r:embed="rId1" name="click.wav"/>
      </p:stSnd>
    </p:sndAc>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273050"/>
            <a:ext cx="103632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192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6040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8A87A34-81AB-432B-8DAE-1953F412C126}" type="datetimeFigureOut">
              <a:rPr lang="en-US" smtClean="0"/>
              <a:pPr/>
              <a:t>1/30/2018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
        <p:nvSpPr>
          <p:cNvPr id="11" name="Content Placeholder 10"/>
          <p:cNvSpPr>
            <a:spLocks noGrp="1"/>
          </p:cNvSpPr>
          <p:nvPr>
            <p:ph sz="half" idx="2"/>
          </p:nvPr>
        </p:nvSpPr>
        <p:spPr>
          <a:xfrm>
            <a:off x="1219200" y="2247900"/>
            <a:ext cx="49784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6604000" y="2247900"/>
            <a:ext cx="49784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p:wheel spokes="3"/>
    <p:sndAc>
      <p:stSnd>
        <p:snd r:embed="rId1" name="click.wav"/>
      </p:stSnd>
    </p:sndAc>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8A87A34-81AB-432B-8DAE-1953F412C126}" type="datetimeFigureOut">
              <a:rPr lang="en-US" smtClean="0"/>
              <a:pPr/>
              <a:t>1/30/2018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transition>
    <p:wheel spokes="3"/>
    <p:sndAc>
      <p:stSnd>
        <p:snd r:embed="rId1" name="click.wav"/>
      </p:stSnd>
    </p:sndAc>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pPr/>
              <a:t>1/30/2018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transition>
    <p:wheel spokes="3"/>
    <p:sndAc>
      <p:stSnd>
        <p:snd r:embed="rId1" name="click.wav"/>
      </p:stSnd>
    </p:sndAc>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219200" y="273050"/>
            <a:ext cx="103632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219200" y="1600200"/>
            <a:ext cx="2540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11" name="Content Placeholder 10"/>
          <p:cNvSpPr>
            <a:spLocks noGrp="1"/>
          </p:cNvSpPr>
          <p:nvPr>
            <p:ph sz="quarter" idx="1"/>
          </p:nvPr>
        </p:nvSpPr>
        <p:spPr>
          <a:xfrm>
            <a:off x="3962400" y="1600200"/>
            <a:ext cx="7620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p:wheel spokes="3"/>
    <p:sndAc>
      <p:stSnd>
        <p:snd r:embed="rId1" name="click.wav"/>
      </p:stSnd>
    </p:sndAc>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0" y="4900550"/>
            <a:ext cx="97536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1219200" y="5445825"/>
            <a:ext cx="97536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1/30/2018</a:t>
            </a:fld>
            <a:endParaRPr lang="en-US" dirty="0"/>
          </a:p>
        </p:txBody>
      </p:sp>
      <p:sp>
        <p:nvSpPr>
          <p:cNvPr id="6" name="Footer Placeholder 5"/>
          <p:cNvSpPr>
            <a:spLocks noGrp="1"/>
          </p:cNvSpPr>
          <p:nvPr>
            <p:ph type="ftr" sz="quarter" idx="11"/>
          </p:nvPr>
        </p:nvSpPr>
        <p:spPr>
          <a:xfrm>
            <a:off x="1219200" y="6172200"/>
            <a:ext cx="5181600" cy="457200"/>
          </a:xfrm>
        </p:spPr>
        <p:txBody>
          <a:bodyPr/>
          <a:lstStyle/>
          <a:p>
            <a:endParaRPr lang="en-US" dirty="0"/>
          </a:p>
        </p:txBody>
      </p:sp>
      <p:sp>
        <p:nvSpPr>
          <p:cNvPr id="7" name="Slide Number Placeholder 6"/>
          <p:cNvSpPr>
            <a:spLocks noGrp="1"/>
          </p:cNvSpPr>
          <p:nvPr>
            <p:ph type="sldNum" sz="quarter" idx="12"/>
          </p:nvPr>
        </p:nvSpPr>
        <p:spPr>
          <a:xfrm>
            <a:off x="195072" y="6208776"/>
            <a:ext cx="609600" cy="457200"/>
          </a:xfrm>
        </p:spPr>
        <p:txBody>
          <a:bodyPr/>
          <a:lstStyle/>
          <a:p>
            <a:fld id="{6D22F896-40B5-4ADD-8801-0D06FADFA095}" type="slidenum">
              <a:rPr lang="en-US" smtClean="0"/>
              <a:pPr/>
              <a:t>‹#›</a:t>
            </a:fld>
            <a:endParaRPr lang="en-US" dirty="0"/>
          </a:p>
        </p:txBody>
      </p:sp>
      <p:sp>
        <p:nvSpPr>
          <p:cNvPr id="11" name="Rectangle 10"/>
          <p:cNvSpPr/>
          <p:nvPr/>
        </p:nvSpPr>
        <p:spPr>
          <a:xfrm flipV="1">
            <a:off x="91076" y="4683555"/>
            <a:ext cx="120091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91345" y="4650475"/>
            <a:ext cx="1200885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91348" y="4773225"/>
            <a:ext cx="12008849"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91078" y="66676"/>
            <a:ext cx="12002497"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transition>
    <p:wheel spokes="3"/>
    <p:sndAc>
      <p:stSnd>
        <p:snd r:embed="rId1" name="click.wav"/>
      </p:stSnd>
    </p:sndAc>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A87A34-81AB-432B-8DAE-1953F412C126}" type="datetimeFigureOut">
              <a:rPr lang="en-US" smtClean="0"/>
              <a:pPr/>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transition>
    <p:wheel spokes="3"/>
    <p:sndAc>
      <p:stSnd>
        <p:snd r:embed="rId1" name="click.wav"/>
      </p:stSnd>
    </p:sndAc>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68224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219200" y="274641"/>
            <a:ext cx="7416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A87A34-81AB-432B-8DAE-1953F412C126}" type="datetimeFigureOut">
              <a:rPr lang="en-US" smtClean="0"/>
              <a:pPr/>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transition>
    <p:wheel spokes="3"/>
    <p:sndAc>
      <p:stSnd>
        <p:snd r:embed="rId1" name="click.wav"/>
      </p:stSnd>
    </p:sndAc>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1219200" y="274638"/>
            <a:ext cx="103632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1219200" y="1447800"/>
            <a:ext cx="103632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229600" y="6191250"/>
            <a:ext cx="3302000" cy="476250"/>
          </a:xfrm>
          <a:prstGeom prst="rect">
            <a:avLst/>
          </a:prstGeom>
        </p:spPr>
        <p:txBody>
          <a:bodyPr anchor="ctr" anchorCtr="0"/>
          <a:lstStyle>
            <a:lvl1pPr algn="r" eaLnBrk="1" latinLnBrk="0" hangingPunct="1">
              <a:defRPr kumimoji="0" sz="1400">
                <a:solidFill>
                  <a:schemeClr val="tx2"/>
                </a:solidFill>
              </a:defRPr>
            </a:lvl1pPr>
          </a:lstStyle>
          <a:p>
            <a:fld id="{48A87A34-81AB-432B-8DAE-1953F412C126}" type="datetimeFigureOut">
              <a:rPr lang="en-US" smtClean="0"/>
              <a:pPr/>
              <a:t>1/30/2018</a:t>
            </a:fld>
            <a:endParaRPr lang="en-US" dirty="0"/>
          </a:p>
        </p:txBody>
      </p:sp>
      <p:sp>
        <p:nvSpPr>
          <p:cNvPr id="3" name="Footer Placeholder 2"/>
          <p:cNvSpPr>
            <a:spLocks noGrp="1"/>
          </p:cNvSpPr>
          <p:nvPr>
            <p:ph type="ftr" sz="quarter" idx="3"/>
          </p:nvPr>
        </p:nvSpPr>
        <p:spPr>
          <a:xfrm>
            <a:off x="1219200" y="6172200"/>
            <a:ext cx="52832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195072" y="6210300"/>
            <a:ext cx="6096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6D22F896-40B5-4ADD-8801-0D06FADFA09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ransition>
    <p:wheel spokes="3"/>
    <p:sndAc>
      <p:stSnd>
        <p:snd r:embed="rId13" name="click.wav"/>
      </p:stSnd>
    </p:sndAc>
  </p:transition>
  <p:timing>
    <p:tnLst>
      <p:par>
        <p:cTn id="1" dur="indefinite" restart="never" nodeType="tmRoot"/>
      </p:par>
    </p:tnLst>
  </p:timing>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a:t>Heamwattie Roopchand</a:t>
            </a:r>
          </a:p>
          <a:p>
            <a:r>
              <a:rPr lang="en-US" dirty="0"/>
              <a:t>NHS-FP6004 Assessment 3</a:t>
            </a:r>
          </a:p>
          <a:p>
            <a:r>
              <a:rPr lang="en-US" dirty="0"/>
              <a:t>Capella University</a:t>
            </a:r>
          </a:p>
          <a:p>
            <a:endParaRPr lang="en-US" dirty="0"/>
          </a:p>
        </p:txBody>
      </p:sp>
      <p:sp>
        <p:nvSpPr>
          <p:cNvPr id="2" name="Title 1"/>
          <p:cNvSpPr>
            <a:spLocks noGrp="1"/>
          </p:cNvSpPr>
          <p:nvPr>
            <p:ph type="ctrTitle"/>
          </p:nvPr>
        </p:nvSpPr>
        <p:spPr/>
        <p:txBody>
          <a:bodyPr>
            <a:normAutofit fontScale="90000"/>
          </a:bodyPr>
          <a:lstStyle/>
          <a:p>
            <a:r>
              <a:rPr lang="en-US" sz="4400" dirty="0">
                <a:latin typeface="Times New Roman" panose="02020603050405020304" pitchFamily="18" charset="0"/>
                <a:cs typeface="Times New Roman" panose="02020603050405020304" pitchFamily="18" charset="0"/>
              </a:rPr>
              <a:t>POLICY TO REFORM HEALTHCARE PROPOSAL</a:t>
            </a:r>
          </a:p>
        </p:txBody>
      </p:sp>
    </p:spTree>
    <p:extLst>
      <p:ext uri="{BB962C8B-B14F-4D97-AF65-F5344CB8AC3E}">
        <p14:creationId xmlns="" xmlns:p14="http://schemas.microsoft.com/office/powerpoint/2010/main" val="2771579643"/>
      </p:ext>
    </p:extLst>
  </p:cSld>
  <p:clrMapOvr>
    <a:masterClrMapping/>
  </p:clrMapOvr>
  <p:transition>
    <p:wheel spokes="3"/>
    <p:sndAc>
      <p:stSnd>
        <p:snd r:embed="rId2" name="click.wav"/>
      </p:st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770468"/>
          </a:xfrm>
        </p:spPr>
        <p:txBody>
          <a:bodyPr/>
          <a:lstStyle/>
          <a:p>
            <a:r>
              <a:rPr lang="en-US" dirty="0"/>
              <a:t>Introduction </a:t>
            </a:r>
          </a:p>
        </p:txBody>
      </p:sp>
      <p:sp>
        <p:nvSpPr>
          <p:cNvPr id="3" name="Content Placeholder 2"/>
          <p:cNvSpPr>
            <a:spLocks noGrp="1"/>
          </p:cNvSpPr>
          <p:nvPr>
            <p:ph sz="quarter" idx="1"/>
          </p:nvPr>
        </p:nvSpPr>
        <p:spPr>
          <a:xfrm>
            <a:off x="1295401" y="1752600"/>
            <a:ext cx="9601196" cy="4123268"/>
          </a:xfrm>
        </p:spPr>
        <p:txBody>
          <a:bodyPr>
            <a:noAutofit/>
          </a:bodyPr>
          <a:lstStyle/>
          <a:p>
            <a:pPr marL="342900" indent="-34290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Healthcare innovation should be but into application.</a:t>
            </a:r>
          </a:p>
          <a:p>
            <a:pPr marL="342900" indent="-34290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Innovative healthcare polices are important as concerns streamlining and improving the quality of healthcare</a:t>
            </a:r>
          </a:p>
          <a:p>
            <a:pPr marL="342900" indent="-342900">
              <a:lnSpc>
                <a:spcPct val="15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The effect of this manual techniques and policies is that it </a:t>
            </a:r>
            <a:r>
              <a:rPr lang="en-US" dirty="0">
                <a:latin typeface="Times New Roman" panose="02020603050405020304" pitchFamily="18" charset="0"/>
                <a:cs typeface="Times New Roman" panose="02020603050405020304" pitchFamily="18" charset="0"/>
              </a:rPr>
              <a:t>works </a:t>
            </a:r>
            <a:r>
              <a:rPr lang="en-US" dirty="0" smtClean="0">
                <a:latin typeface="Times New Roman" panose="02020603050405020304" pitchFamily="18" charset="0"/>
                <a:cs typeface="Times New Roman" panose="02020603050405020304" pitchFamily="18" charset="0"/>
              </a:rPr>
              <a:t>principally to enhance innovativeness, speedy information sharing in the organization and improved decision making.</a:t>
            </a:r>
            <a:endParaRPr lang="en-US" dirty="0">
              <a:solidFill>
                <a:srgbClr val="FF0000"/>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 xmlns:p14="http://schemas.microsoft.com/office/powerpoint/2010/main" val="963703805"/>
      </p:ext>
    </p:extLst>
  </p:cSld>
  <p:clrMapOvr>
    <a:masterClrMapping/>
  </p:clrMapOvr>
  <p:transition>
    <p:wheel spokes="3"/>
    <p:sndAc>
      <p:stSnd>
        <p:snd r:embed="rId2" name="click.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200" y="767644"/>
            <a:ext cx="10735733" cy="507831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a:t>
            </a:r>
            <a:r>
              <a:rPr lang="en-US" sz="2400" dirty="0" smtClean="0">
                <a:latin typeface="Times New Roman" panose="02020603050405020304" pitchFamily="18" charset="0"/>
                <a:cs typeface="Times New Roman" panose="02020603050405020304" pitchFamily="18" charset="0"/>
              </a:rPr>
              <a:t>above strategy proposal is </a:t>
            </a:r>
            <a:r>
              <a:rPr lang="en-US" sz="2400" dirty="0">
                <a:latin typeface="Times New Roman" panose="02020603050405020304" pitchFamily="18" charset="0"/>
                <a:cs typeface="Times New Roman" panose="02020603050405020304" pitchFamily="18" charset="0"/>
              </a:rPr>
              <a:t>necessarily fundamental </a:t>
            </a:r>
            <a:r>
              <a:rPr lang="en-US" sz="2400" dirty="0" smtClean="0">
                <a:latin typeface="Times New Roman" panose="02020603050405020304" pitchFamily="18" charset="0"/>
                <a:cs typeface="Times New Roman" panose="02020603050405020304" pitchFamily="18" charset="0"/>
              </a:rPr>
              <a:t>since it </a:t>
            </a:r>
            <a:r>
              <a:rPr lang="en-US" sz="2400" dirty="0">
                <a:latin typeface="Times New Roman" panose="02020603050405020304" pitchFamily="18" charset="0"/>
                <a:cs typeface="Times New Roman" panose="02020603050405020304" pitchFamily="18" charset="0"/>
              </a:rPr>
              <a:t>determines the overall planning of activity employed to achieve </a:t>
            </a:r>
            <a:r>
              <a:rPr lang="en-US" sz="2400" dirty="0" smtClean="0">
                <a:latin typeface="Times New Roman" panose="02020603050405020304" pitchFamily="18" charset="0"/>
                <a:cs typeface="Times New Roman" panose="02020603050405020304" pitchFamily="18" charset="0"/>
              </a:rPr>
              <a:t>desired outcomes.</a:t>
            </a:r>
          </a:p>
          <a:p>
            <a:pPr marL="342900" indent="-342900">
              <a:lnSpc>
                <a:spcPct val="15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The enthusiasm that emanates from the approach of healthcare, as well as, methods </a:t>
            </a:r>
            <a:r>
              <a:rPr lang="en-US" sz="2400" dirty="0">
                <a:solidFill>
                  <a:srgbClr val="FF0000"/>
                </a:solidFill>
                <a:latin typeface="Times New Roman" panose="02020603050405020304" pitchFamily="18" charset="0"/>
                <a:cs typeface="Times New Roman" panose="02020603050405020304" pitchFamily="18" charset="0"/>
              </a:rPr>
              <a:t>to </a:t>
            </a:r>
            <a:r>
              <a:rPr lang="en-US" sz="2400" dirty="0">
                <a:latin typeface="Times New Roman" panose="02020603050405020304" pitchFamily="18" charset="0"/>
                <a:cs typeface="Times New Roman" panose="02020603050405020304" pitchFamily="18" charset="0"/>
              </a:rPr>
              <a:t>divulge </a:t>
            </a:r>
            <a:r>
              <a:rPr lang="en-US" sz="2400" dirty="0" smtClean="0">
                <a:latin typeface="Times New Roman" panose="02020603050405020304" pitchFamily="18" charset="0"/>
                <a:cs typeface="Times New Roman" panose="02020603050405020304" pitchFamily="18" charset="0"/>
              </a:rPr>
              <a:t>to patients the desired </a:t>
            </a:r>
            <a:r>
              <a:rPr lang="en-US" sz="2400" dirty="0">
                <a:latin typeface="Times New Roman" panose="02020603050405020304" pitchFamily="18" charset="0"/>
                <a:cs typeface="Times New Roman" panose="02020603050405020304" pitchFamily="18" charset="0"/>
              </a:rPr>
              <a:t>outcomes </a:t>
            </a:r>
            <a:r>
              <a:rPr lang="en-US" sz="2400" dirty="0" smtClean="0">
                <a:latin typeface="Times New Roman" panose="02020603050405020304" pitchFamily="18" charset="0"/>
                <a:cs typeface="Times New Roman" panose="02020603050405020304" pitchFamily="18" charset="0"/>
              </a:rPr>
              <a:t>from the health care organization</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The health care setting </a:t>
            </a:r>
            <a:r>
              <a:rPr lang="en-US" sz="2400" dirty="0">
                <a:latin typeface="Times New Roman" panose="02020603050405020304" pitchFamily="18" charset="0"/>
                <a:cs typeface="Times New Roman" panose="02020603050405020304" pitchFamily="18" charset="0"/>
              </a:rPr>
              <a:t>precisely</a:t>
            </a:r>
            <a:r>
              <a:rPr lang="en-US" sz="2400" dirty="0" smtClean="0">
                <a:latin typeface="Times New Roman" panose="02020603050405020304" pitchFamily="18" charset="0"/>
                <a:cs typeface="Times New Roman" panose="02020603050405020304" pitchFamily="18" charset="0"/>
              </a:rPr>
              <a:t>, strategies must </a:t>
            </a:r>
            <a:r>
              <a:rPr lang="en-US" sz="2400" dirty="0">
                <a:latin typeface="Times New Roman" panose="02020603050405020304" pitchFamily="18" charset="0"/>
                <a:cs typeface="Times New Roman" panose="02020603050405020304" pitchFamily="18" charset="0"/>
              </a:rPr>
              <a:t>determine </a:t>
            </a:r>
            <a:r>
              <a:rPr lang="en-US" sz="2400" dirty="0" smtClean="0">
                <a:latin typeface="Times New Roman" panose="02020603050405020304" pitchFamily="18" charset="0"/>
                <a:cs typeface="Times New Roman" panose="02020603050405020304" pitchFamily="18" charset="0"/>
              </a:rPr>
              <a:t>the launch the implementation </a:t>
            </a:r>
            <a:r>
              <a:rPr lang="en-US" sz="2400" dirty="0">
                <a:latin typeface="Times New Roman" panose="02020603050405020304" pitchFamily="18" charset="0"/>
                <a:cs typeface="Times New Roman" panose="02020603050405020304" pitchFamily="18" charset="0"/>
              </a:rPr>
              <a:t>of </a:t>
            </a:r>
            <a:r>
              <a:rPr lang="en-US" sz="2400" dirty="0" smtClean="0">
                <a:latin typeface="Times New Roman" panose="02020603050405020304" pitchFamily="18" charset="0"/>
                <a:cs typeface="Times New Roman" panose="02020603050405020304" pitchFamily="18" charset="0"/>
              </a:rPr>
              <a:t>practical,  along with, safe quality healthcare</a:t>
            </a:r>
            <a:r>
              <a:rPr lang="en-US" sz="2400" dirty="0" smtClean="0">
                <a:solidFill>
                  <a:srgbClr val="FF0000"/>
                </a:solidFill>
                <a:latin typeface="Times New Roman" panose="02020603050405020304" pitchFamily="18" charset="0"/>
                <a:cs typeface="Times New Roman" panose="02020603050405020304" pitchFamily="18" charset="0"/>
              </a:rPr>
              <a:t>. </a:t>
            </a:r>
            <a:endParaRPr lang="en-US" sz="2400" dirty="0">
              <a:solidFill>
                <a:srgbClr val="FF0000"/>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Advancement in </a:t>
            </a:r>
            <a:r>
              <a:rPr lang="en-US" sz="2400" dirty="0" smtClean="0">
                <a:latin typeface="Times New Roman" panose="02020603050405020304" pitchFamily="18" charset="0"/>
                <a:cs typeface="Times New Roman" panose="02020603050405020304" pitchFamily="18" charset="0"/>
              </a:rPr>
              <a:t>innovative gearshifts plus the needs </a:t>
            </a:r>
            <a:r>
              <a:rPr lang="en-US" sz="2400" dirty="0">
                <a:latin typeface="Times New Roman" panose="02020603050405020304" pitchFamily="18" charset="0"/>
                <a:cs typeface="Times New Roman" panose="02020603050405020304" pitchFamily="18" charset="0"/>
              </a:rPr>
              <a:t>encompassing the Affordable Care Act, as well as, the Meaningful Use and the importance of determining policies to the workforces has proved to be complicated. </a:t>
            </a:r>
          </a:p>
        </p:txBody>
      </p:sp>
    </p:spTree>
    <p:extLst>
      <p:ext uri="{BB962C8B-B14F-4D97-AF65-F5344CB8AC3E}">
        <p14:creationId xmlns="" xmlns:p14="http://schemas.microsoft.com/office/powerpoint/2010/main" val="2467827543"/>
      </p:ext>
    </p:extLst>
  </p:cSld>
  <p:clrMapOvr>
    <a:masterClrMapping/>
  </p:clrMapOvr>
  <p:transition>
    <p:wheel spokes="3"/>
    <p:sndAc>
      <p:stSnd>
        <p:snd r:embed="rId2" name="click.wav"/>
      </p:st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935" y="767643"/>
            <a:ext cx="9601196" cy="1478845"/>
          </a:xfrm>
        </p:spPr>
        <p:txBody>
          <a:bodyPr>
            <a:noAutofit/>
          </a:bodyPr>
          <a:lstStyle/>
          <a:p>
            <a:pPr>
              <a:lnSpc>
                <a:spcPct val="150000"/>
              </a:lnSpc>
            </a:pPr>
            <a:r>
              <a:rPr lang="en-US" sz="3200" dirty="0">
                <a:latin typeface="Times New Roman" panose="02020603050405020304" pitchFamily="18" charset="0"/>
                <a:cs typeface="Times New Roman" panose="02020603050405020304" pitchFamily="18" charset="0"/>
              </a:rPr>
              <a:t>The Problem of Cost</a:t>
            </a:r>
            <a:r>
              <a:rPr lang="en-US" sz="2400" dirty="0">
                <a:latin typeface="Times New Roman" panose="02020603050405020304" pitchFamily="18" charset="0"/>
                <a:cs typeface="Times New Roman" panose="02020603050405020304" pitchFamily="18" charset="0"/>
              </a:rPr>
              <a:t>.</a:t>
            </a:r>
          </a:p>
        </p:txBody>
      </p:sp>
      <p:sp>
        <p:nvSpPr>
          <p:cNvPr id="3" name="Content Placeholder 2"/>
          <p:cNvSpPr>
            <a:spLocks noGrp="1"/>
          </p:cNvSpPr>
          <p:nvPr>
            <p:ph sz="quarter" idx="1"/>
          </p:nvPr>
        </p:nvSpPr>
        <p:spPr>
          <a:xfrm>
            <a:off x="1341967" y="1869722"/>
            <a:ext cx="9601196" cy="4035778"/>
          </a:xfrm>
        </p:spPr>
        <p:txBody>
          <a:bodyPr>
            <a:noAutofit/>
          </a:bodyPr>
          <a:lstStyle/>
          <a:p>
            <a:r>
              <a:rPr lang="en-US" dirty="0" smtClean="0">
                <a:latin typeface="Times New Roman" panose="02020603050405020304" pitchFamily="18" charset="0"/>
                <a:cs typeface="Times New Roman" panose="02020603050405020304" pitchFamily="18" charset="0"/>
              </a:rPr>
              <a:t>United devotes extra income per capita on general cover as </a:t>
            </a:r>
            <a:r>
              <a:rPr lang="en-US" dirty="0">
                <a:latin typeface="Times New Roman" panose="02020603050405020304" pitchFamily="18" charset="0"/>
                <a:cs typeface="Times New Roman" panose="02020603050405020304" pitchFamily="18" charset="0"/>
              </a:rPr>
              <a:t>compared to </a:t>
            </a:r>
            <a:r>
              <a:rPr lang="en-US" dirty="0" smtClean="0">
                <a:latin typeface="Times New Roman" panose="02020603050405020304" pitchFamily="18" charset="0"/>
                <a:cs typeface="Times New Roman" panose="02020603050405020304" pitchFamily="18" charset="0"/>
              </a:rPr>
              <a:t>most economies</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Besides, the cost of Medicinal services keep on snowballing constantly.</a:t>
            </a:r>
          </a:p>
          <a:p>
            <a:r>
              <a:rPr lang="en-US" dirty="0">
                <a:latin typeface="Times New Roman" panose="02020603050405020304" pitchFamily="18" charset="0"/>
                <a:cs typeface="Times New Roman" panose="02020603050405020304" pitchFamily="18" charset="0"/>
              </a:rPr>
              <a:t>Most of human services expenses are catered by so-called open </a:t>
            </a:r>
            <a:r>
              <a:rPr lang="en-US" dirty="0" smtClean="0">
                <a:latin typeface="Times New Roman" panose="02020603050405020304" pitchFamily="18" charset="0"/>
                <a:cs typeface="Times New Roman" panose="02020603050405020304" pitchFamily="18" charset="0"/>
              </a:rPr>
              <a:t>protection, external private care providers and open plan cover schedule. </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Nearly over </a:t>
            </a:r>
            <a:r>
              <a:rPr lang="en-US" dirty="0" smtClean="0">
                <a:latin typeface="Times New Roman" panose="02020603050405020304" pitchFamily="18" charset="0"/>
                <a:cs typeface="Times New Roman" panose="02020603050405020304" pitchFamily="18" charset="0"/>
              </a:rPr>
              <a:t>25 percent of the overheads </a:t>
            </a:r>
            <a:r>
              <a:rPr lang="en-US" dirty="0">
                <a:latin typeface="Times New Roman" panose="02020603050405020304" pitchFamily="18" charset="0"/>
                <a:cs typeface="Times New Roman" panose="02020603050405020304" pitchFamily="18" charset="0"/>
              </a:rPr>
              <a:t>are funded precisely </a:t>
            </a:r>
            <a:r>
              <a:rPr lang="en-US" dirty="0" smtClean="0">
                <a:latin typeface="Times New Roman" panose="02020603050405020304" pitchFamily="18" charset="0"/>
                <a:cs typeface="Times New Roman" panose="02020603050405020304" pitchFamily="18" charset="0"/>
              </a:rPr>
              <a:t>by purchasers</a:t>
            </a:r>
            <a:r>
              <a:rPr lang="en-US" dirty="0" smtClean="0">
                <a:solidFill>
                  <a:srgbClr val="FF0000"/>
                </a:solidFill>
                <a:latin typeface="Times New Roman" panose="02020603050405020304" pitchFamily="18" charset="0"/>
                <a:cs typeface="Times New Roman" panose="02020603050405020304" pitchFamily="18" charset="0"/>
              </a:rPr>
              <a:t>. </a:t>
            </a:r>
            <a:endParaRPr lang="en-US" dirty="0">
              <a:solidFill>
                <a:srgbClr val="FF0000"/>
              </a:solidFill>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a:t>
            </a:r>
            <a:r>
              <a:rPr lang="en-US" dirty="0" smtClean="0">
                <a:latin typeface="Times New Roman" panose="02020603050405020304" pitchFamily="18" charset="0"/>
                <a:cs typeface="Times New Roman" panose="02020603050405020304" pitchFamily="18" charset="0"/>
              </a:rPr>
              <a:t>high expenditures of medication are demonstrating dilemmas and tests towards economic advancement. </a:t>
            </a:r>
            <a:endParaRPr lang="en-US" dirty="0"/>
          </a:p>
        </p:txBody>
      </p:sp>
    </p:spTree>
    <p:extLst>
      <p:ext uri="{BB962C8B-B14F-4D97-AF65-F5344CB8AC3E}">
        <p14:creationId xmlns="" xmlns:p14="http://schemas.microsoft.com/office/powerpoint/2010/main" val="3672784208"/>
      </p:ext>
    </p:extLst>
  </p:cSld>
  <p:clrMapOvr>
    <a:masterClrMapping/>
  </p:clrMapOvr>
  <p:transition>
    <p:wheel spokes="3"/>
    <p:sndAc>
      <p:stSnd>
        <p:snd r:embed="rId2" name="click.wav"/>
      </p:stSnd>
    </p:sndAc>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7333" y="722489"/>
            <a:ext cx="10826045" cy="452431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a:t>
            </a:r>
            <a:r>
              <a:rPr lang="en-US" sz="2400" dirty="0" smtClean="0">
                <a:latin typeface="Times New Roman" panose="02020603050405020304" pitchFamily="18" charset="0"/>
                <a:cs typeface="Times New Roman" panose="02020603050405020304" pitchFamily="18" charset="0"/>
              </a:rPr>
              <a:t>people of United States that </a:t>
            </a:r>
            <a:r>
              <a:rPr lang="en-US" sz="2400" dirty="0">
                <a:latin typeface="Times New Roman" panose="02020603050405020304" pitchFamily="18" charset="0"/>
                <a:cs typeface="Times New Roman" panose="02020603050405020304" pitchFamily="18" charset="0"/>
              </a:rPr>
              <a:t>do not have insurance has risen pointedly over the previous years. In fact, just about 34.6 million U.S. citizens do not have any insurance scope.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States have persistently attempted to reduce their Medicaid expenses by limiting Medicaid qualification (and welfare).</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Increase in population piloted the unemployment problem.</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Presently, millions of the populations have too little insurance to take cater for the expenditures of catastrophic diseases or serious injury.</a:t>
            </a:r>
          </a:p>
        </p:txBody>
      </p:sp>
    </p:spTree>
    <p:extLst>
      <p:ext uri="{BB962C8B-B14F-4D97-AF65-F5344CB8AC3E}">
        <p14:creationId xmlns="" xmlns:p14="http://schemas.microsoft.com/office/powerpoint/2010/main" val="950550443"/>
      </p:ext>
    </p:extLst>
  </p:cSld>
  <p:clrMapOvr>
    <a:masterClrMapping/>
  </p:clrMapOvr>
  <p:transition>
    <p:wheel spokes="3"/>
    <p:sndAc>
      <p:stSnd>
        <p:snd r:embed="rId3" name="click.wav"/>
      </p:st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1223" y="1301600"/>
            <a:ext cx="10374923" cy="3970318"/>
          </a:xfrm>
          <a:prstGeom prst="rect">
            <a:avLst/>
          </a:prstGeom>
        </p:spPr>
        <p:txBody>
          <a:bodyPr wrap="square">
            <a:spAutoFit/>
          </a:bodyPr>
          <a:lstStyle/>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probability of one being not insured is far more notable among individuals who live in families with low incomes.</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Young persons are pointedly likely not  to be insured. </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On the contrary, people who </a:t>
            </a:r>
            <a:r>
              <a:rPr lang="en-US" sz="2800" dirty="0" smtClean="0">
                <a:latin typeface="Times New Roman" panose="02020603050405020304" pitchFamily="18" charset="0"/>
                <a:cs typeface="Times New Roman" panose="02020603050405020304" pitchFamily="18" charset="0"/>
              </a:rPr>
              <a:t>are well instituted, and subsequently the ones staying with single parents or relatives more opposed to the concept of being insured as compared to barren couples. </a:t>
            </a:r>
            <a:endParaRPr lang="en-US"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845763828"/>
      </p:ext>
    </p:extLst>
  </p:cSld>
  <p:clrMapOvr>
    <a:masterClrMapping/>
  </p:clrMapOvr>
  <p:transition>
    <p:wheel spokes="3"/>
    <p:sndAc>
      <p:stSnd>
        <p:snd r:embed="rId2" name="click.wav"/>
      </p:stSnd>
    </p:sndAc>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Proposed Healthcare Plan</a:t>
            </a:r>
          </a:p>
        </p:txBody>
      </p:sp>
      <p:sp>
        <p:nvSpPr>
          <p:cNvPr id="3" name="Content Placeholder 2"/>
          <p:cNvSpPr>
            <a:spLocks noGrp="1"/>
          </p:cNvSpPr>
          <p:nvPr>
            <p:ph sz="quarter" idx="1"/>
          </p:nvPr>
        </p:nvSpPr>
        <p:spPr/>
        <p:txBody>
          <a:bodyPr>
            <a:normAutofit/>
          </a:bodyPr>
          <a:lstStyle/>
          <a:p>
            <a:pPr marL="0" indent="0">
              <a:buNone/>
            </a:pPr>
            <a:r>
              <a:rPr lang="en-US" dirty="0" smtClean="0"/>
              <a:t>Various economists and </a:t>
            </a:r>
            <a:r>
              <a:rPr lang="en-US" dirty="0" err="1" smtClean="0"/>
              <a:t>finacialists</a:t>
            </a:r>
            <a:r>
              <a:rPr lang="en-US" dirty="0" smtClean="0"/>
              <a:t>, </a:t>
            </a:r>
            <a:r>
              <a:rPr lang="en-US" dirty="0"/>
              <a:t>strategy </a:t>
            </a:r>
            <a:r>
              <a:rPr lang="en-US" dirty="0" smtClean="0"/>
              <a:t>developers, as well as government officers suggested </a:t>
            </a:r>
            <a:r>
              <a:rPr lang="en-US" dirty="0"/>
              <a:t>the following plans </a:t>
            </a:r>
            <a:r>
              <a:rPr lang="en-US" dirty="0" smtClean="0"/>
              <a:t>for projected medical policies. </a:t>
            </a:r>
          </a:p>
          <a:p>
            <a:pPr marL="0" indent="0">
              <a:buNone/>
            </a:pPr>
            <a:r>
              <a:rPr lang="en-US" dirty="0" smtClean="0"/>
              <a:t>The proposals are well-organized in four periods below: </a:t>
            </a:r>
            <a:endParaRPr lang="en-US" dirty="0"/>
          </a:p>
          <a:p>
            <a:pPr marL="514350" indent="-514350">
              <a:buFont typeface="+mj-lt"/>
              <a:buAutoNum type="romanLcPeriod"/>
            </a:pPr>
            <a:r>
              <a:rPr lang="en-US" dirty="0" smtClean="0"/>
              <a:t>Orders or instructions of </a:t>
            </a:r>
            <a:r>
              <a:rPr lang="en-US" dirty="0"/>
              <a:t>the employer</a:t>
            </a:r>
          </a:p>
          <a:p>
            <a:pPr marL="514350" indent="-514350">
              <a:buFont typeface="+mj-lt"/>
              <a:buAutoNum type="romanLcPeriod"/>
            </a:pPr>
            <a:r>
              <a:rPr lang="en-US" dirty="0" smtClean="0"/>
              <a:t>Advancing and charging </a:t>
            </a:r>
            <a:r>
              <a:rPr lang="en-US" dirty="0"/>
              <a:t>the </a:t>
            </a:r>
            <a:r>
              <a:rPr lang="en-US" dirty="0" smtClean="0"/>
              <a:t>existing plans </a:t>
            </a:r>
          </a:p>
          <a:p>
            <a:pPr marL="514350" indent="-514350">
              <a:buFont typeface="+mj-lt"/>
              <a:buAutoNum type="romanLcPeriod"/>
            </a:pPr>
            <a:r>
              <a:rPr lang="en-US" dirty="0" smtClean="0"/>
              <a:t>Stimulation of the </a:t>
            </a:r>
            <a:r>
              <a:rPr lang="en-US" dirty="0"/>
              <a:t>driving </a:t>
            </a:r>
            <a:r>
              <a:rPr lang="en-US" dirty="0" smtClean="0"/>
              <a:t>factors </a:t>
            </a:r>
          </a:p>
          <a:p>
            <a:pPr marL="514350" indent="-514350">
              <a:buFont typeface="+mj-lt"/>
              <a:buAutoNum type="romanLcPeriod"/>
            </a:pPr>
            <a:r>
              <a:rPr lang="en-US" dirty="0" smtClean="0"/>
              <a:t>State-owned medical insurance cover. </a:t>
            </a:r>
            <a:endParaRPr lang="en-US" dirty="0"/>
          </a:p>
        </p:txBody>
      </p:sp>
    </p:spTree>
    <p:extLst>
      <p:ext uri="{BB962C8B-B14F-4D97-AF65-F5344CB8AC3E}">
        <p14:creationId xmlns="" xmlns:p14="http://schemas.microsoft.com/office/powerpoint/2010/main" val="2333394977"/>
      </p:ext>
    </p:extLst>
  </p:cSld>
  <p:clrMapOvr>
    <a:masterClrMapping/>
  </p:clrMapOvr>
  <p:transition>
    <p:wheel spokes="3"/>
    <p:sndAc>
      <p:stSnd>
        <p:snd r:embed="rId3" name="click.wav"/>
      </p:st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066800"/>
            <a:ext cx="10456985" cy="5185522"/>
          </a:xfrm>
          <a:prstGeom prst="rect">
            <a:avLst/>
          </a:prstGeom>
          <a:noFill/>
        </p:spPr>
        <p:txBody>
          <a:bodyPr wrap="square" rtlCol="0">
            <a:spAutoFit/>
          </a:bodyPr>
          <a:lstStyle/>
          <a:p>
            <a:pPr>
              <a:lnSpc>
                <a:spcPct val="150000"/>
              </a:lnSpc>
            </a:pPr>
            <a:r>
              <a:rPr lang="en-US" sz="2800" dirty="0" smtClean="0">
                <a:latin typeface="Times New Roman" panose="02020603050405020304" pitchFamily="18" charset="0"/>
                <a:cs typeface="Times New Roman" panose="02020603050405020304" pitchFamily="18" charset="0"/>
              </a:rPr>
              <a:t>Sensibly, the cost of medical cover catered by the common people would </a:t>
            </a:r>
            <a:r>
              <a:rPr lang="en-US" sz="2800" dirty="0">
                <a:latin typeface="Times New Roman" panose="02020603050405020304" pitchFamily="18" charset="0"/>
                <a:cs typeface="Times New Roman" panose="02020603050405020304" pitchFamily="18" charset="0"/>
              </a:rPr>
              <a:t>as well provide medical cover to those that are not secured." Persons  insured using this scheme are most likely going to pay an enormous part of the price of scope. Businesses with </a:t>
            </a:r>
            <a:r>
              <a:rPr lang="en-US" sz="2800" dirty="0" smtClean="0">
                <a:latin typeface="Times New Roman" panose="02020603050405020304" pitchFamily="18" charset="0"/>
                <a:cs typeface="Times New Roman" panose="02020603050405020304" pitchFamily="18" charset="0"/>
              </a:rPr>
              <a:t>many consultants have excluded likelihood of being excluded from the command. In fact, the current plan that is used in </a:t>
            </a:r>
            <a:r>
              <a:rPr lang="en-US" sz="2800" dirty="0" err="1" smtClean="0">
                <a:latin typeface="Times New Roman" panose="02020603050405020304" pitchFamily="18" charset="0"/>
                <a:cs typeface="Times New Roman" panose="02020603050405020304" pitchFamily="18" charset="0"/>
              </a:rPr>
              <a:t>Hawai</a:t>
            </a:r>
            <a:r>
              <a:rPr lang="en-US" sz="2800" dirty="0" smtClean="0">
                <a:latin typeface="Times New Roman" panose="02020603050405020304" pitchFamily="18" charset="0"/>
                <a:cs typeface="Times New Roman" panose="02020603050405020304" pitchFamily="18" charset="0"/>
              </a:rPr>
              <a:t> an instance of pay-or-pay cover. The entire workforces who </a:t>
            </a:r>
            <a:r>
              <a:rPr lang="en-US" sz="2800" dirty="0">
                <a:latin typeface="Times New Roman" panose="02020603050405020304" pitchFamily="18" charset="0"/>
                <a:cs typeface="Times New Roman" panose="02020603050405020304" pitchFamily="18" charset="0"/>
              </a:rPr>
              <a:t>labor no less than twenty weeks in a year are safeguarded.</a:t>
            </a:r>
          </a:p>
        </p:txBody>
      </p:sp>
    </p:spTree>
    <p:extLst>
      <p:ext uri="{BB962C8B-B14F-4D97-AF65-F5344CB8AC3E}">
        <p14:creationId xmlns="" xmlns:p14="http://schemas.microsoft.com/office/powerpoint/2010/main" val="419846964"/>
      </p:ext>
    </p:extLst>
  </p:cSld>
  <p:clrMapOvr>
    <a:masterClrMapping/>
  </p:clrMapOvr>
  <p:transition>
    <p:wheel spokes="3"/>
    <p:sndAc>
      <p:stSnd>
        <p:snd r:embed="rId3" name="click.wav"/>
      </p:st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8523" y="973015"/>
            <a:ext cx="10281139" cy="4524315"/>
          </a:xfrm>
          <a:prstGeom prst="rect">
            <a:avLst/>
          </a:prstGeom>
          <a:noFill/>
        </p:spPr>
        <p:txBody>
          <a:bodyPr wrap="square" rtlCol="0">
            <a:spAutoFit/>
          </a:bodyPr>
          <a:lstStyle/>
          <a:p>
            <a:pPr>
              <a:lnSpc>
                <a:spcPct val="150000"/>
              </a:lnSpc>
            </a:pPr>
            <a:r>
              <a:rPr lang="en-US" sz="2400" dirty="0">
                <a:latin typeface="Times New Roman" panose="02020603050405020304" pitchFamily="18" charset="0"/>
                <a:cs typeface="Times New Roman" panose="02020603050405020304" pitchFamily="18" charset="0"/>
              </a:rPr>
              <a:t>Subsequently, </a:t>
            </a:r>
            <a:r>
              <a:rPr lang="en-US" sz="2400" dirty="0" smtClean="0">
                <a:latin typeface="Times New Roman" panose="02020603050405020304" pitchFamily="18" charset="0"/>
                <a:cs typeface="Times New Roman" panose="02020603050405020304" pitchFamily="18" charset="0"/>
              </a:rPr>
              <a:t>plans to advance the current communal ventures could consent other persons who have certain </a:t>
            </a:r>
            <a:r>
              <a:rPr lang="en-US" sz="2400" dirty="0">
                <a:latin typeface="Times New Roman" panose="02020603050405020304" pitchFamily="18" charset="0"/>
                <a:cs typeface="Times New Roman" panose="02020603050405020304" pitchFamily="18" charset="0"/>
              </a:rPr>
              <a:t>characteristics to </a:t>
            </a:r>
            <a:r>
              <a:rPr lang="en-US" sz="2400" dirty="0" smtClean="0">
                <a:latin typeface="Times New Roman" panose="02020603050405020304" pitchFamily="18" charset="0"/>
                <a:cs typeface="Times New Roman" panose="02020603050405020304" pitchFamily="18" charset="0"/>
              </a:rPr>
              <a:t>be entangled in Medicaid and/or Medicare, with a cost that is catered for in their gross income deductions. For </a:t>
            </a:r>
            <a:r>
              <a:rPr lang="en-US" sz="2400" dirty="0">
                <a:latin typeface="Times New Roman" panose="02020603050405020304" pitchFamily="18" charset="0"/>
                <a:cs typeface="Times New Roman" panose="02020603050405020304" pitchFamily="18" charset="0"/>
              </a:rPr>
              <a:t>example, every </a:t>
            </a:r>
            <a:r>
              <a:rPr lang="en-US" sz="2400" dirty="0" smtClean="0">
                <a:latin typeface="Times New Roman" panose="02020603050405020304" pitchFamily="18" charset="0"/>
                <a:cs typeface="Times New Roman" panose="02020603050405020304" pitchFamily="18" charset="0"/>
              </a:rPr>
              <a:t>expectant mothers, infants</a:t>
            </a:r>
            <a:r>
              <a:rPr lang="en-US" sz="2400" dirty="0">
                <a:latin typeface="Times New Roman" panose="02020603050405020304" pitchFamily="18" charset="0"/>
                <a:cs typeface="Times New Roman" panose="02020603050405020304" pitchFamily="18" charset="0"/>
              </a:rPr>
              <a:t>, and young broods; </a:t>
            </a:r>
            <a:r>
              <a:rPr lang="en-US" sz="2400" dirty="0" smtClean="0">
                <a:latin typeface="Times New Roman" panose="02020603050405020304" pitchFamily="18" charset="0"/>
                <a:cs typeface="Times New Roman" panose="02020603050405020304" pitchFamily="18" charset="0"/>
              </a:rPr>
              <a:t>physical challenged persons; and the workers who step down prior attaining the retiring age may </a:t>
            </a:r>
            <a:r>
              <a:rPr lang="en-US" sz="2400" dirty="0">
                <a:latin typeface="Times New Roman" panose="02020603050405020304" pitchFamily="18" charset="0"/>
                <a:cs typeface="Times New Roman" panose="02020603050405020304" pitchFamily="18" charset="0"/>
              </a:rPr>
              <a:t>be given access to some of these public schemes. The Medicare scope that has been in existence for the previous two years is </a:t>
            </a:r>
            <a:r>
              <a:rPr lang="en-US" sz="2400" dirty="0" smtClean="0">
                <a:latin typeface="Times New Roman" panose="02020603050405020304" pitchFamily="18" charset="0"/>
                <a:cs typeface="Times New Roman" panose="02020603050405020304" pitchFamily="18" charset="0"/>
              </a:rPr>
              <a:t>perhaps set to be dwindled or even succumbed.</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212193752"/>
      </p:ext>
    </p:extLst>
  </p:cSld>
  <p:clrMapOvr>
    <a:masterClrMapping/>
  </p:clrMapOvr>
  <p:transition>
    <p:wheel spokes="3"/>
    <p:sndAc>
      <p:stSnd>
        <p:snd r:embed="rId2" name="click.wav"/>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1511300"/>
            <a:ext cx="8915400" cy="3046988"/>
          </a:xfrm>
          <a:prstGeom prst="rect">
            <a:avLst/>
          </a:prstGeom>
        </p:spPr>
        <p:txBody>
          <a:bodyPr wrap="square">
            <a:spAutoFit/>
          </a:bodyPr>
          <a:lstStyle/>
          <a:p>
            <a:r>
              <a:rPr lang="en-US" sz="2400" dirty="0" smtClean="0"/>
              <a:t> Managers or </a:t>
            </a:r>
            <a:r>
              <a:rPr lang="en-US" sz="2400" dirty="0"/>
              <a:t>the </a:t>
            </a:r>
            <a:r>
              <a:rPr lang="en-US" sz="2400" dirty="0" smtClean="0"/>
              <a:t>suggested the pay or pay plan</a:t>
            </a:r>
            <a:r>
              <a:rPr lang="en-US" sz="2400" dirty="0"/>
              <a:t>, </a:t>
            </a:r>
            <a:r>
              <a:rPr lang="en-US" sz="2400" dirty="0" smtClean="0"/>
              <a:t>pushes </a:t>
            </a:r>
            <a:r>
              <a:rPr lang="en-US" sz="2400" dirty="0"/>
              <a:t>managers </a:t>
            </a:r>
            <a:r>
              <a:rPr lang="en-US" sz="2400" dirty="0" smtClean="0"/>
              <a:t>to provide </a:t>
            </a:r>
            <a:r>
              <a:rPr lang="en-US" sz="2400" dirty="0"/>
              <a:t>basic </a:t>
            </a:r>
            <a:r>
              <a:rPr lang="en-US" sz="2400" dirty="0" smtClean="0"/>
              <a:t>medical cover scope to </a:t>
            </a:r>
            <a:r>
              <a:rPr lang="en-US" sz="2400" dirty="0"/>
              <a:t>all workers</a:t>
            </a:r>
            <a:r>
              <a:rPr lang="en-US" sz="2400" dirty="0" smtClean="0"/>
              <a:t>.</a:t>
            </a:r>
          </a:p>
          <a:p>
            <a:r>
              <a:rPr lang="en-US" sz="2400" dirty="0" smtClean="0"/>
              <a:t>Employers are open to the following options:</a:t>
            </a:r>
          </a:p>
          <a:p>
            <a:pPr marL="285750" indent="-285750">
              <a:buFont typeface="Arial" panose="020B0604020202020204" pitchFamily="34" charset="0"/>
              <a:buChar char="•"/>
            </a:pPr>
            <a:r>
              <a:rPr lang="en-US" sz="2400" dirty="0" smtClean="0"/>
              <a:t>Offering medical cover to workforces </a:t>
            </a:r>
            <a:r>
              <a:rPr lang="en-US" sz="2400" dirty="0"/>
              <a:t>who are acquiescent </a:t>
            </a:r>
            <a:r>
              <a:rPr lang="en-US" sz="2400" dirty="0" smtClean="0"/>
              <a:t>to the needs that are: </a:t>
            </a:r>
            <a:endParaRPr lang="en-US" sz="2400" dirty="0">
              <a:solidFill>
                <a:srgbClr val="FF0000"/>
              </a:solidFill>
            </a:endParaRPr>
          </a:p>
          <a:p>
            <a:pPr marL="400050" indent="-400050">
              <a:buFont typeface="+mj-lt"/>
              <a:buAutoNum type="romanLcPeriod"/>
            </a:pPr>
            <a:r>
              <a:rPr lang="en-US" sz="2400" dirty="0"/>
              <a:t>Extensiveness </a:t>
            </a:r>
          </a:p>
          <a:p>
            <a:pPr marL="400050" indent="-400050">
              <a:buFont typeface="+mj-lt"/>
              <a:buAutoNum type="romanLcPeriod"/>
            </a:pPr>
            <a:r>
              <a:rPr lang="en-US" sz="2400" dirty="0" smtClean="0"/>
              <a:t>Understanding the implication of </a:t>
            </a:r>
            <a:r>
              <a:rPr lang="en-US" sz="2400" dirty="0"/>
              <a:t>insurance.</a:t>
            </a:r>
          </a:p>
          <a:p>
            <a:pPr marL="400050" indent="-400050">
              <a:buFont typeface="+mj-lt"/>
              <a:buAutoNum type="romanLcPeriod"/>
            </a:pPr>
            <a:r>
              <a:rPr lang="en-US" sz="2400" dirty="0"/>
              <a:t>T</a:t>
            </a:r>
            <a:r>
              <a:rPr lang="en-US" sz="2400" dirty="0" smtClean="0"/>
              <a:t>he premium paid by a company</a:t>
            </a:r>
            <a:r>
              <a:rPr lang="en-US" sz="2400" dirty="0"/>
              <a:t>( Horwitz 2002).</a:t>
            </a:r>
          </a:p>
        </p:txBody>
      </p:sp>
    </p:spTree>
    <p:extLst>
      <p:ext uri="{BB962C8B-B14F-4D97-AF65-F5344CB8AC3E}">
        <p14:creationId xmlns="" xmlns:p14="http://schemas.microsoft.com/office/powerpoint/2010/main" val="3140512802"/>
      </p:ext>
    </p:extLst>
  </p:cSld>
  <p:clrMapOvr>
    <a:masterClrMapping/>
  </p:clrMapOvr>
  <p:transition>
    <p:wheel spokes="3"/>
    <p:sndAc>
      <p:stSnd>
        <p:snd r:embed="rId2" name="click.wav"/>
      </p:stSnd>
    </p:sndAc>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1999" y="616694"/>
            <a:ext cx="10574215" cy="5509200"/>
          </a:xfrm>
          <a:prstGeom prst="rect">
            <a:avLst/>
          </a:prstGeom>
        </p:spPr>
        <p:txBody>
          <a:bodyPr wrap="square">
            <a:spAutoFit/>
          </a:bodyPr>
          <a:lstStyle/>
          <a:p>
            <a:pPr marL="457200" indent="-457200">
              <a:buFont typeface="Arial" panose="020B0604020202020204" pitchFamily="34" charset="0"/>
              <a:buChar char="•"/>
            </a:pPr>
            <a:r>
              <a:rPr lang="en-US" sz="3200" dirty="0" smtClean="0">
                <a:latin typeface="Times New Roman" panose="02020603050405020304" pitchFamily="18" charset="0"/>
                <a:cs typeface="Times New Roman" panose="02020603050405020304" pitchFamily="18" charset="0"/>
              </a:rPr>
              <a:t>Another plan is to amend earlier mentioned impost </a:t>
            </a:r>
            <a:r>
              <a:rPr lang="en-US" sz="3200" dirty="0">
                <a:latin typeface="Times New Roman" panose="02020603050405020304" pitchFamily="18" charset="0"/>
                <a:cs typeface="Times New Roman" panose="02020603050405020304" pitchFamily="18" charset="0"/>
              </a:rPr>
              <a:t>incentives without delay, set up with respect to medical insurance.</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First is the endowment of the expense for the boss buy centered scope. </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This adoption, by overlooking the commitment of the business towards medical coverage for the worker's puts into consideration for:</a:t>
            </a:r>
          </a:p>
          <a:p>
            <a:pPr marL="571500" indent="-571500">
              <a:buFont typeface="+mj-lt"/>
              <a:buAutoNum type="romanLcPeriod"/>
            </a:pPr>
            <a:r>
              <a:rPr lang="en-US" sz="3200" dirty="0">
                <a:latin typeface="Times New Roman" panose="02020603050405020304" pitchFamily="18" charset="0"/>
                <a:cs typeface="Times New Roman" panose="02020603050405020304" pitchFamily="18" charset="0"/>
              </a:rPr>
              <a:t>Salary </a:t>
            </a:r>
            <a:r>
              <a:rPr lang="en-US" sz="3200" dirty="0" smtClean="0">
                <a:latin typeface="Times New Roman" panose="02020603050405020304" pitchFamily="18" charset="0"/>
                <a:cs typeface="Times New Roman" panose="02020603050405020304" pitchFamily="18" charset="0"/>
              </a:rPr>
              <a:t>Positions of income, as well as,</a:t>
            </a:r>
            <a:r>
              <a:rPr lang="en-US" sz="3200" dirty="0" smtClean="0">
                <a:solidFill>
                  <a:srgbClr val="FF0000"/>
                </a:solidFill>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finance costs on </a:t>
            </a:r>
            <a:r>
              <a:rPr lang="en-US" sz="3200" dirty="0">
                <a:latin typeface="Times New Roman" panose="02020603050405020304" pitchFamily="18" charset="0"/>
                <a:cs typeface="Times New Roman" panose="02020603050405020304" pitchFamily="18" charset="0"/>
              </a:rPr>
              <a:t>this </a:t>
            </a:r>
            <a:r>
              <a:rPr lang="en-US" sz="3200" dirty="0" smtClean="0">
                <a:latin typeface="Times New Roman" panose="02020603050405020304" pitchFamily="18" charset="0"/>
                <a:cs typeface="Times New Roman" panose="02020603050405020304" pitchFamily="18" charset="0"/>
              </a:rPr>
              <a:t>pay fragment. </a:t>
            </a:r>
            <a:endParaRPr lang="en-US" sz="3200" dirty="0">
              <a:solidFill>
                <a:srgbClr val="FF0000"/>
              </a:solidFill>
              <a:latin typeface="Times New Roman" panose="02020603050405020304" pitchFamily="18" charset="0"/>
              <a:cs typeface="Times New Roman" panose="02020603050405020304" pitchFamily="18" charset="0"/>
            </a:endParaRPr>
          </a:p>
          <a:p>
            <a:r>
              <a:rPr lang="en-US" sz="320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 xmlns:p14="http://schemas.microsoft.com/office/powerpoint/2010/main" val="2677843793"/>
      </p:ext>
    </p:extLst>
  </p:cSld>
  <p:clrMapOvr>
    <a:masterClrMapping/>
  </p:clrMapOvr>
  <p:transition>
    <p:wheel spokes="3"/>
    <p:sndAc>
      <p:stSnd>
        <p:snd r:embed="rId2" name="click.wav"/>
      </p:st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1800" y="1471136"/>
            <a:ext cx="8801100" cy="4832092"/>
          </a:xfrm>
          <a:prstGeom prst="rect">
            <a:avLst/>
          </a:prstGeom>
        </p:spPr>
        <p:txBody>
          <a:bodyPr wrap="square">
            <a:spAutoFit/>
          </a:bodyPr>
          <a:lstStyle/>
          <a:p>
            <a:pPr marL="457200" indent="-45720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Subsequently, valuation benefaction amalgamated to the revenue of </a:t>
            </a:r>
            <a:r>
              <a:rPr lang="en-US" sz="2800" dirty="0">
                <a:latin typeface="Times New Roman" panose="02020603050405020304" pitchFamily="18" charset="0"/>
                <a:cs typeface="Times New Roman" panose="02020603050405020304" pitchFamily="18" charset="0"/>
              </a:rPr>
              <a:t>the government </a:t>
            </a:r>
            <a:r>
              <a:rPr lang="en-US" sz="2800" dirty="0" smtClean="0">
                <a:latin typeface="Times New Roman" panose="02020603050405020304" pitchFamily="18" charset="0"/>
                <a:cs typeface="Times New Roman" panose="02020603050405020304" pitchFamily="18" charset="0"/>
              </a:rPr>
              <a:t>enforce that an individual can pledge for curative healthcare purposes ( encompassing the surreptitiously medical cover premiums that </a:t>
            </a:r>
            <a:r>
              <a:rPr lang="en-US" sz="2800" dirty="0">
                <a:latin typeface="Times New Roman" panose="02020603050405020304" pitchFamily="18" charset="0"/>
                <a:cs typeface="Times New Roman" panose="02020603050405020304" pitchFamily="18" charset="0"/>
              </a:rPr>
              <a:t>are paid</a:t>
            </a:r>
            <a:r>
              <a:rPr lang="en-US" sz="2800" dirty="0" smtClean="0">
                <a:latin typeface="Times New Roman" panose="02020603050405020304" pitchFamily="18" charset="0"/>
                <a:cs typeface="Times New Roman" panose="02020603050405020304" pitchFamily="18" charset="0"/>
              </a:rPr>
              <a:t>), towards the amounts that are not more </a:t>
            </a:r>
            <a:r>
              <a:rPr lang="en-US" sz="2800" dirty="0">
                <a:latin typeface="Times New Roman" panose="02020603050405020304" pitchFamily="18" charset="0"/>
                <a:cs typeface="Times New Roman" panose="02020603050405020304" pitchFamily="18" charset="0"/>
              </a:rPr>
              <a:t>not </a:t>
            </a:r>
            <a:r>
              <a:rPr lang="en-US" sz="2800" dirty="0" smtClean="0">
                <a:latin typeface="Times New Roman" panose="02020603050405020304" pitchFamily="18" charset="0"/>
                <a:cs typeface="Times New Roman" panose="02020603050405020304" pitchFamily="18" charset="0"/>
              </a:rPr>
              <a:t>go above 7.5 percent of the total earnings. </a:t>
            </a:r>
          </a:p>
          <a:p>
            <a:pPr marL="457200" indent="-45720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Projected modifications could possibly offer an expenditure that is refundable to </a:t>
            </a:r>
            <a:r>
              <a:rPr lang="en-US" sz="2800" dirty="0">
                <a:latin typeface="Times New Roman" panose="02020603050405020304" pitchFamily="18" charset="0"/>
                <a:cs typeface="Times New Roman" panose="02020603050405020304" pitchFamily="18" charset="0"/>
              </a:rPr>
              <a:t>families </a:t>
            </a:r>
            <a:r>
              <a:rPr lang="en-US" sz="2800" dirty="0" smtClean="0">
                <a:latin typeface="Times New Roman" panose="02020603050405020304" pitchFamily="18" charset="0"/>
                <a:cs typeface="Times New Roman" panose="02020603050405020304" pitchFamily="18" charset="0"/>
              </a:rPr>
              <a:t>with insignificant or no earnings to come </a:t>
            </a:r>
            <a:r>
              <a:rPr lang="en-US" sz="2800" dirty="0">
                <a:latin typeface="Times New Roman" panose="02020603050405020304" pitchFamily="18" charset="0"/>
                <a:cs typeface="Times New Roman" panose="02020603050405020304" pitchFamily="18" charset="0"/>
              </a:rPr>
              <a:t>up </a:t>
            </a:r>
            <a:r>
              <a:rPr lang="en-US" sz="2800" dirty="0" smtClean="0">
                <a:latin typeface="Times New Roman" panose="02020603050405020304" pitchFamily="18" charset="0"/>
                <a:cs typeface="Times New Roman" panose="02020603050405020304" pitchFamily="18" charset="0"/>
              </a:rPr>
              <a:t>with a</a:t>
            </a:r>
            <a:r>
              <a:rPr lang="en-US" sz="2800" dirty="0" smtClean="0">
                <a:solidFill>
                  <a:srgbClr val="FF0000"/>
                </a:solidFill>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great </a:t>
            </a:r>
            <a:r>
              <a:rPr lang="en-US" sz="2800" dirty="0">
                <a:latin typeface="Times New Roman" panose="02020603050405020304" pitchFamily="18" charset="0"/>
                <a:cs typeface="Times New Roman" panose="02020603050405020304" pitchFamily="18" charset="0"/>
              </a:rPr>
              <a:t>measure as concerns the business measure based on premium that an employee can avoid.</a:t>
            </a:r>
            <a:endParaRPr lang="en-US" sz="2800" dirty="0"/>
          </a:p>
        </p:txBody>
      </p:sp>
    </p:spTree>
    <p:extLst>
      <p:ext uri="{BB962C8B-B14F-4D97-AF65-F5344CB8AC3E}">
        <p14:creationId xmlns="" xmlns:p14="http://schemas.microsoft.com/office/powerpoint/2010/main" val="138962447"/>
      </p:ext>
    </p:extLst>
  </p:cSld>
  <p:clrMapOvr>
    <a:masterClrMapping/>
  </p:clrMapOvr>
  <p:transition>
    <p:wheel spokes="3"/>
    <p:sndAc>
      <p:stSnd>
        <p:snd r:embed="rId2" name="click.wav"/>
      </p:stSnd>
    </p:sndAc>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9232" y="655382"/>
            <a:ext cx="10550769" cy="5170646"/>
          </a:xfrm>
          <a:prstGeom prst="rect">
            <a:avLst/>
          </a:prstGeom>
        </p:spPr>
        <p:txBody>
          <a:bodyPr wrap="square">
            <a:spAutoFit/>
          </a:bodyPr>
          <a:lstStyle/>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This most thrilling could be based on an fundamental insurance actuarial cost that is anticipated by groups of designated ages and sizes </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 third possibility is to join boss based cover combining an extraordinary deductible with a commitment of the business to a tax-exempt the benefiting bank account to cover wellbeing costs as well as, deductibles. In this manner, the bank account could operate as an IRA. </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commitment of the business would be based on the investment monies from another plan of insurance that has a substantially greater deductible. </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properties can be utilized as deductibles, for the payment of insurance premiums or even for the long term scheme. </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Consequently, the worker retains any reserve assets sums that are not utilized, subject to definite limitations when withdrawing.</a:t>
            </a:r>
          </a:p>
        </p:txBody>
      </p:sp>
    </p:spTree>
    <p:extLst>
      <p:ext uri="{BB962C8B-B14F-4D97-AF65-F5344CB8AC3E}">
        <p14:creationId xmlns="" xmlns:p14="http://schemas.microsoft.com/office/powerpoint/2010/main" val="1283539214"/>
      </p:ext>
    </p:extLst>
  </p:cSld>
  <p:clrMapOvr>
    <a:masterClrMapping/>
  </p:clrMapOvr>
  <p:transition>
    <p:wheel spokes="3"/>
    <p:sndAc>
      <p:stSnd>
        <p:snd r:embed="rId3" name="click.wav"/>
      </p:stSnd>
    </p:sndAc>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1891" y="1134381"/>
            <a:ext cx="10562493" cy="4175502"/>
          </a:xfrm>
          <a:prstGeom prst="rect">
            <a:avLst/>
          </a:prstGeom>
        </p:spPr>
        <p:txBody>
          <a:bodyPr wrap="square">
            <a:spAutoFit/>
          </a:bodyPr>
          <a:lstStyle/>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The last approach being put into consideration is the nationalized medical coverage. </a:t>
            </a:r>
          </a:p>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The approach foresees joining the public projects extensions with the ordered scope out single-payer and remove frameworks similar to that of Canada. </a:t>
            </a:r>
          </a:p>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Care suppliers should be private, hitherto the financing is communal. One critical emphasis on the strategy is to reduce and cut out the high costs that emanate from structure duplication and many payers organization.  </a:t>
            </a:r>
          </a:p>
        </p:txBody>
      </p:sp>
    </p:spTree>
    <p:extLst>
      <p:ext uri="{BB962C8B-B14F-4D97-AF65-F5344CB8AC3E}">
        <p14:creationId xmlns="" xmlns:p14="http://schemas.microsoft.com/office/powerpoint/2010/main" val="3149245689"/>
      </p:ext>
    </p:extLst>
  </p:cSld>
  <p:clrMapOvr>
    <a:masterClrMapping/>
  </p:clrMapOvr>
  <p:transition>
    <p:wheel spokes="3"/>
    <p:sndAc>
      <p:stSnd>
        <p:snd r:embed="rId3" name="click.wav"/>
      </p:stSnd>
    </p:sndAc>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8038" y="1378365"/>
            <a:ext cx="10597661" cy="4832092"/>
          </a:xfrm>
          <a:prstGeom prst="rect">
            <a:avLst/>
          </a:prstGeom>
        </p:spPr>
        <p:txBody>
          <a:bodyPr wrap="square">
            <a:spAutoFit/>
          </a:bodyPr>
          <a:lstStyle/>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The Canadian approach embeds the private expenditure for-benefit specialists with curative centers that operate on a expenses that are planned every year.</a:t>
            </a:r>
          </a:p>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The fundamental feature of the outline is the depicted from the Long haul mind. </a:t>
            </a:r>
          </a:p>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Suppliers are compensated using an expense schedule and patients are not charged explicitly since the co-installments do not exist. </a:t>
            </a:r>
          </a:p>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All Canadian citizens are safeguarded; the central government provide covers to cost of the arrangement on offer, the territories, as well as, the rest.</a:t>
            </a:r>
          </a:p>
        </p:txBody>
      </p:sp>
    </p:spTree>
    <p:extLst>
      <p:ext uri="{BB962C8B-B14F-4D97-AF65-F5344CB8AC3E}">
        <p14:creationId xmlns="" xmlns:p14="http://schemas.microsoft.com/office/powerpoint/2010/main" val="513559940"/>
      </p:ext>
    </p:extLst>
  </p:cSld>
  <p:clrMapOvr>
    <a:masterClrMapping/>
  </p:clrMapOvr>
  <p:transition>
    <p:wheel spokes="3"/>
    <p:sndAc>
      <p:stSnd>
        <p:snd r:embed="rId2" name="click.wav"/>
      </p:stSnd>
    </p:sndAc>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6200" y="1473051"/>
            <a:ext cx="9499600" cy="3990836"/>
          </a:xfrm>
          <a:prstGeom prst="rect">
            <a:avLst/>
          </a:prstGeom>
        </p:spPr>
        <p:txBody>
          <a:bodyPr wrap="square">
            <a:spAutoFit/>
          </a:bodyPr>
          <a:lstStyle/>
          <a:p>
            <a:pPr marL="742950" marR="0" indent="-28575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 Every territory operates with its own arrangement to provide additional financing, determine expenditure plans, and guidelines. </a:t>
            </a:r>
          </a:p>
          <a:p>
            <a:pPr marL="742950" marR="0" indent="-28575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Compared with the U.S., less professionals are consented to hone; and there exists far less concentration in fresh capital and a reduced amount of dispersion of new improvements; there is furthermore covering and more difference of care. </a:t>
            </a:r>
          </a:p>
          <a:p>
            <a:pPr marL="742950" marR="0" indent="-28575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Moreover, more notable contact subsists amongst patients and doctors, and funds linked puniness instigated by the susceptibility of the future restorative care expenses and scope of insurance has everything. </a:t>
            </a:r>
          </a:p>
        </p:txBody>
      </p:sp>
    </p:spTree>
    <p:extLst>
      <p:ext uri="{BB962C8B-B14F-4D97-AF65-F5344CB8AC3E}">
        <p14:creationId xmlns="" xmlns:p14="http://schemas.microsoft.com/office/powerpoint/2010/main" val="2490252490"/>
      </p:ext>
    </p:extLst>
  </p:cSld>
  <p:clrMapOvr>
    <a:masterClrMapping/>
  </p:clrMapOvr>
  <p:transition>
    <p:wheel spokes="3"/>
    <p:sndAc>
      <p:stSnd>
        <p:snd r:embed="rId2" name="click.wav"/>
      </p:stSnd>
    </p:sndAc>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8554" y="1020139"/>
            <a:ext cx="10574216" cy="4093428"/>
          </a:xfrm>
          <a:prstGeom prst="rect">
            <a:avLst/>
          </a:prstGeom>
        </p:spPr>
        <p:txBody>
          <a:bodyPr wrap="square">
            <a:spAutoFit/>
          </a:bodyPr>
          <a:lstStyle/>
          <a:p>
            <a:pPr marL="800100" marR="0" indent="-34290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It is anticipated that extending out scope to the persons not insured presently will significantly influence the medicinal care expenses </a:t>
            </a:r>
            <a:r>
              <a:rPr lang="fr-FR" dirty="0"/>
              <a:t>(Grignon 2008).</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p>
          <a:p>
            <a:pPr marL="800100" marR="0" indent="-34290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Most people who do not have insurance comprehend the importance of insurance when they seek medical attention</a:t>
            </a:r>
          </a:p>
          <a:p>
            <a:pPr marL="800100" marR="0" indent="-34290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The charge of this kind of care is currently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merged the consumers of medical cover. </a:t>
            </a:r>
          </a:p>
          <a:p>
            <a:pPr marL="800100" marR="0" indent="-342900">
              <a:lnSpc>
                <a:spcPct val="150000"/>
              </a:lnSpc>
              <a:spcBef>
                <a:spcPts val="0"/>
              </a:spcBef>
              <a:spcAft>
                <a:spcPts val="800"/>
              </a:spcAft>
              <a:buFont typeface="Arial" panose="020B0604020202020204" pitchFamily="34" charset="0"/>
              <a:buChar char="•"/>
            </a:pPr>
            <a:r>
              <a:rPr lang="en-US" sz="2000" dirty="0" smtClean="0">
                <a:latin typeface="Times New Roman" panose="02020603050405020304" pitchFamily="18" charset="0"/>
                <a:ea typeface="Calibri" panose="020F0502020204030204" pitchFamily="34" charset="0"/>
                <a:cs typeface="Times New Roman" panose="02020603050405020304" pitchFamily="18" charset="0"/>
              </a:rPr>
              <a:t>A number of openings or services in medical care user can be  standard</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at a given </a:t>
            </a:r>
            <a:r>
              <a:rPr lang="en-US" sz="2000" dirty="0">
                <a:latin typeface="Times New Roman" panose="02020603050405020304" pitchFamily="18" charset="0"/>
                <a:ea typeface="Calibri" panose="020F0502020204030204" pitchFamily="34" charset="0"/>
                <a:cs typeface="Times New Roman" panose="02020603050405020304" pitchFamily="18" charset="0"/>
              </a:rPr>
              <a:t>cost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in the current period of the understanding extended, hitherto the amassed extended scope cost that is pint-sized </a:t>
            </a:r>
            <a:r>
              <a:rPr lang="en-US" sz="2000" dirty="0">
                <a:latin typeface="Times New Roman" panose="02020603050405020304" pitchFamily="18" charset="0"/>
                <a:ea typeface="Calibri" panose="020F0502020204030204" pitchFamily="34" charset="0"/>
                <a:cs typeface="Times New Roman" panose="02020603050405020304" pitchFamily="18" charset="0"/>
              </a:rPr>
              <a:t>than it is perceived publicly. (</a:t>
            </a:r>
            <a:r>
              <a:rPr lang="en-US" dirty="0"/>
              <a:t>Davenport, Prusak1998).</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3484129512"/>
      </p:ext>
    </p:extLst>
  </p:cSld>
  <p:clrMapOvr>
    <a:masterClrMapping/>
  </p:clrMapOvr>
  <p:transition>
    <p:wheel spokes="3"/>
    <p:sndAc>
      <p:stSnd>
        <p:snd r:embed="rId2" name="click.wav"/>
      </p:stSnd>
    </p:sndAc>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8553" y="1021304"/>
            <a:ext cx="10515600" cy="5909310"/>
          </a:xfrm>
          <a:prstGeom prst="rect">
            <a:avLst/>
          </a:prstGeom>
        </p:spPr>
        <p:txBody>
          <a:bodyPr wrap="square">
            <a:spAutoFit/>
          </a:bodyPr>
          <a:lstStyle/>
          <a:p>
            <a:pPr>
              <a:lnSpc>
                <a:spcPct val="150000"/>
              </a:lnSpc>
            </a:pPr>
            <a:r>
              <a:rPr lang="en-US" sz="2800" dirty="0">
                <a:solidFill>
                  <a:srgbClr val="222222"/>
                </a:solidFill>
                <a:latin typeface="Times New Roman" panose="02020603050405020304" pitchFamily="18" charset="0"/>
                <a:cs typeface="Times New Roman" panose="02020603050405020304" pitchFamily="18" charset="0"/>
              </a:rPr>
              <a:t>References:</a:t>
            </a:r>
          </a:p>
          <a:p>
            <a:pPr>
              <a:lnSpc>
                <a:spcPct val="150000"/>
              </a:lnSpc>
            </a:pPr>
            <a:r>
              <a:rPr lang="en-US" sz="2800" dirty="0">
                <a:solidFill>
                  <a:srgbClr val="222222"/>
                </a:solidFill>
                <a:latin typeface="Times New Roman" panose="02020603050405020304" pitchFamily="18" charset="0"/>
                <a:cs typeface="Times New Roman" panose="02020603050405020304" pitchFamily="18" charset="0"/>
              </a:rPr>
              <a:t>Davenport, T. H., &amp; </a:t>
            </a:r>
            <a:r>
              <a:rPr lang="en-US" sz="2800" dirty="0" err="1">
                <a:solidFill>
                  <a:srgbClr val="222222"/>
                </a:solidFill>
                <a:latin typeface="Times New Roman" panose="02020603050405020304" pitchFamily="18" charset="0"/>
                <a:cs typeface="Times New Roman" panose="02020603050405020304" pitchFamily="18" charset="0"/>
              </a:rPr>
              <a:t>Prusak</a:t>
            </a:r>
            <a:r>
              <a:rPr lang="en-US" sz="2800" dirty="0">
                <a:solidFill>
                  <a:srgbClr val="222222"/>
                </a:solidFill>
                <a:latin typeface="Times New Roman" panose="02020603050405020304" pitchFamily="18" charset="0"/>
                <a:cs typeface="Times New Roman" panose="02020603050405020304" pitchFamily="18" charset="0"/>
              </a:rPr>
              <a:t>, L. (1998). Working knowledge: How organizations manage what they know. Harvard Business Press.</a:t>
            </a:r>
          </a:p>
          <a:p>
            <a:pPr>
              <a:lnSpc>
                <a:spcPct val="150000"/>
              </a:lnSpc>
            </a:pPr>
            <a:r>
              <a:rPr lang="fr-FR" sz="2800" dirty="0">
                <a:latin typeface="Times New Roman" panose="02020603050405020304" pitchFamily="18" charset="0"/>
                <a:cs typeface="Times New Roman" panose="02020603050405020304" pitchFamily="18" charset="0"/>
              </a:rPr>
              <a:t>Grignon, M. (2008). The Canadian Healthcare System. Revue française des affaires sociales.</a:t>
            </a:r>
          </a:p>
          <a:p>
            <a:pPr>
              <a:lnSpc>
                <a:spcPct val="150000"/>
              </a:lnSpc>
            </a:pPr>
            <a:r>
              <a:rPr lang="en-US" sz="2800" dirty="0" err="1">
                <a:latin typeface="Times New Roman" panose="02020603050405020304" pitchFamily="18" charset="0"/>
                <a:cs typeface="Times New Roman" panose="02020603050405020304" pitchFamily="18" charset="0"/>
              </a:rPr>
              <a:t>Horwitz</a:t>
            </a:r>
            <a:r>
              <a:rPr lang="en-US" sz="2800" dirty="0">
                <a:latin typeface="Times New Roman" panose="02020603050405020304" pitchFamily="18" charset="0"/>
                <a:cs typeface="Times New Roman" panose="02020603050405020304" pitchFamily="18" charset="0"/>
              </a:rPr>
              <a:t>, R. P. (2002). Hog Ties: What Pigs Tell Us About America. U of Minnesota Press.</a:t>
            </a:r>
          </a:p>
          <a:p>
            <a:pPr>
              <a:lnSpc>
                <a:spcPct val="150000"/>
              </a:lnSpc>
            </a:pPr>
            <a:endParaRPr lang="en-US" sz="2800" dirty="0">
              <a:solidFill>
                <a:srgbClr val="222222"/>
              </a:solidFill>
              <a:latin typeface="Times New Roman" panose="02020603050405020304" pitchFamily="18" charset="0"/>
              <a:cs typeface="Times New Roman" panose="02020603050405020304" pitchFamily="18" charset="0"/>
            </a:endParaRPr>
          </a:p>
          <a:p>
            <a:pPr>
              <a:lnSpc>
                <a:spcPct val="150000"/>
              </a:lnSpc>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748998747"/>
      </p:ext>
    </p:extLst>
  </p:cSld>
  <p:clrMapOvr>
    <a:masterClrMapping/>
  </p:clrMapOvr>
  <p:transition>
    <p:wheel spokes="3"/>
    <p:sndAc>
      <p:stSnd>
        <p:snd r:embed="rId2" name="click.wav"/>
      </p:stSnd>
    </p:sndAc>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4122" y="1230922"/>
            <a:ext cx="10609385" cy="923330"/>
          </a:xfrm>
          <a:prstGeom prst="rect">
            <a:avLst/>
          </a:prstGeom>
          <a:noFill/>
        </p:spPr>
        <p:txBody>
          <a:bodyPr wrap="square" rtlCol="0">
            <a:spAutoFit/>
          </a:bodyPr>
          <a:lstStyle/>
          <a:p>
            <a:r>
              <a:rPr lang="en-US" dirty="0"/>
              <a:t>Questions for the audience:</a:t>
            </a:r>
          </a:p>
          <a:p>
            <a:pPr marL="342900" indent="-342900">
              <a:buAutoNum type="arabicPeriod"/>
            </a:pPr>
            <a:r>
              <a:rPr lang="en-US" dirty="0"/>
              <a:t>What is your perception towards this proposal?</a:t>
            </a:r>
          </a:p>
          <a:p>
            <a:pPr marL="342900" indent="-342900">
              <a:buAutoNum type="arabicPeriod"/>
            </a:pPr>
            <a:r>
              <a:rPr lang="en-US" dirty="0"/>
              <a:t>What are some  of the recommendations that you suggest for the proposal?</a:t>
            </a:r>
          </a:p>
        </p:txBody>
      </p:sp>
    </p:spTree>
    <p:extLst>
      <p:ext uri="{BB962C8B-B14F-4D97-AF65-F5344CB8AC3E}">
        <p14:creationId xmlns="" xmlns:p14="http://schemas.microsoft.com/office/powerpoint/2010/main" val="882519294"/>
      </p:ext>
    </p:extLst>
  </p:cSld>
  <p:clrMapOvr>
    <a:masterClrMapping/>
  </p:clrMapOvr>
  <p:transition>
    <p:wheel spokes="3"/>
    <p:sndAc>
      <p:stSnd>
        <p:snd r:embed="rId2" name="click.wav"/>
      </p:stSnd>
    </p:sndAc>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Equity</Template>
  <TotalTime>418</TotalTime>
  <Words>1474</Words>
  <Application>Microsoft Office PowerPoint</Application>
  <PresentationFormat>Custom</PresentationFormat>
  <Paragraphs>82</Paragraphs>
  <Slides>19</Slides>
  <Notes>5</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Equity</vt:lpstr>
      <vt:lpstr>POLICY TO REFORM HEALTHCARE PROPOSAL</vt:lpstr>
      <vt:lpstr>Introduction </vt:lpstr>
      <vt:lpstr>Slide 3</vt:lpstr>
      <vt:lpstr>The Problem of Cost.</vt:lpstr>
      <vt:lpstr>Slide 5</vt:lpstr>
      <vt:lpstr>Slide 6</vt:lpstr>
      <vt:lpstr>Proposed Healthcare Plan</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MANSHENS</dc:creator>
  <cp:lastModifiedBy>user</cp:lastModifiedBy>
  <cp:revision>47</cp:revision>
  <dcterms:created xsi:type="dcterms:W3CDTF">2017-12-27T19:11:02Z</dcterms:created>
  <dcterms:modified xsi:type="dcterms:W3CDTF">2018-01-30T02:29:22Z</dcterms:modified>
</cp:coreProperties>
</file>